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8" r:id="rId6"/>
    <p:sldId id="269" r:id="rId7"/>
    <p:sldId id="270" r:id="rId8"/>
    <p:sldId id="26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065" autoAdjust="0"/>
  </p:normalViewPr>
  <p:slideViewPr>
    <p:cSldViewPr snapToGrid="0" showGuides="1">
      <p:cViewPr varScale="1">
        <p:scale>
          <a:sx n="90" d="100"/>
          <a:sy n="90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4F1B46E-22B2-4721-950C-8704487586DC}">
      <dgm:prSet phldrT="[Text]"/>
      <dgm:spPr/>
      <dgm:t>
        <a:bodyPr rtlCol="0"/>
        <a:lstStyle/>
        <a:p>
          <a:pPr rtl="0"/>
          <a:r>
            <a:rPr lang="es-ES" noProof="0" dirty="0"/>
            <a:t>1</a:t>
          </a:r>
        </a:p>
      </dgm: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9D72CDD3-5859-43DB-BD75-0C3C30E3DE62}">
      <dgm:prSet phldrT="[Text]" custT="1"/>
      <dgm:spPr/>
      <dgm:t>
        <a:bodyPr rtlCol="0"/>
        <a:lstStyle/>
        <a:p>
          <a:pPr rtl="0"/>
          <a:r>
            <a:rPr lang="es-ES" sz="1200" noProof="0" dirty="0"/>
            <a:t>OTORGAR IMPORTANCIA AL DOCUMENTO HISTÓRICO (CLASIFICAR Y ORDENAR)</a:t>
          </a:r>
        </a:p>
      </dgm:t>
    </dgm:pt>
    <dgm:pt modelId="{1D5B1F83-33A7-4298-BC11-2B1252AFAEA5}" type="par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15E25BD4-1EBF-43C2-8885-DBF66B8429E1}" type="sib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/>
      <dgm:spPr/>
      <dgm:t>
        <a:bodyPr rtlCol="0"/>
        <a:lstStyle/>
        <a:p>
          <a:pPr rtl="0"/>
          <a:r>
            <a:rPr lang="es-ES" noProof="0" dirty="0"/>
            <a:t>2</a:t>
          </a:r>
        </a:p>
      </dgm: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D5197DDB-D5D2-499F-B255-CF7BB5AE2B43}">
      <dgm:prSet phldrT="[Text]" custT="1"/>
      <dgm:spPr/>
      <dgm:t>
        <a:bodyPr rtlCol="0"/>
        <a:lstStyle/>
        <a:p>
          <a:pPr rtl="0"/>
          <a:r>
            <a:rPr lang="es-ES" sz="1200" noProof="0" dirty="0"/>
            <a:t>ELIMINAR METALES (GRAPAS, CLIP, LIGAS, ETC.).</a:t>
          </a:r>
        </a:p>
      </dgm:t>
    </dgm:pt>
    <dgm:pt modelId="{B14A4DC9-F40A-4867-ADB8-4BA8A1F83766}" type="par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F2454A-2FA8-4B3A-AC63-4A0B9FD04A75}" type="sib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6352CA33-6755-44BE-808F-400DA4CF80A7}">
      <dgm:prSet phldrT="[Text]"/>
      <dgm:spPr/>
      <dgm:t>
        <a:bodyPr rtlCol="0"/>
        <a:lstStyle/>
        <a:p>
          <a:pPr rtl="0"/>
          <a:r>
            <a:rPr lang="es-ES" noProof="0" dirty="0"/>
            <a:t>3</a:t>
          </a:r>
        </a:p>
      </dgm:t>
    </dgm:pt>
    <dgm:pt modelId="{AEB59203-63BA-4A96-BADC-40BAEBD9AA40}" type="par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AAB4CF73-4B9B-4AA0-9074-16C2D2AE00A1}" type="sib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9614A323-64B1-4077-A841-022051EC749A}">
      <dgm:prSet phldrT="[Text]"/>
      <dgm:spPr/>
      <dgm:t>
        <a:bodyPr rtlCol="0"/>
        <a:lstStyle/>
        <a:p>
          <a:pPr rtl="0"/>
          <a:r>
            <a:rPr lang="es-ES" noProof="0" dirty="0"/>
            <a:t>HUMEDAD (18° - 20°) IDEAL</a:t>
          </a:r>
        </a:p>
      </dgm:t>
    </dgm:pt>
    <dgm:pt modelId="{E5F6BCBD-B84E-4018-BE9E-BF57FF3B4B36}" type="par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FEC2A79F-8857-403A-A738-E8CE75C965E2}" type="sib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7FCE83D9-631B-4420-BBFC-CA0AFA59F747}">
      <dgm:prSet phldrT="[Text]"/>
      <dgm:spPr/>
      <dgm:t>
        <a:bodyPr rtlCol="0"/>
        <a:lstStyle/>
        <a:p>
          <a:pPr rtl="0"/>
          <a:r>
            <a:rPr lang="es-ES" noProof="0" dirty="0"/>
            <a:t>4</a:t>
          </a:r>
        </a:p>
      </dgm:t>
    </dgm:pt>
    <dgm:pt modelId="{C61EC981-13FA-4710-B079-D35692EEB764}" type="par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1B48A0DE-4031-4D45-86A1-94CDAF68824A}" type="sib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DB9FB862-4759-4D6A-84F3-01524B92723B}">
      <dgm:prSet phldrT="[Text]"/>
      <dgm:spPr/>
      <dgm:t>
        <a:bodyPr rtlCol="0"/>
        <a:lstStyle/>
        <a:p>
          <a:pPr rtl="0"/>
          <a:r>
            <a:rPr lang="es-ES" noProof="0" dirty="0"/>
            <a:t>CALOR (LUZ) DIRECTA E INDIRECTA</a:t>
          </a:r>
        </a:p>
      </dgm:t>
    </dgm:pt>
    <dgm:pt modelId="{CD1EE44C-3116-420B-89E3-1D797CB25D34}" type="par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4BD4D4A5-043E-4ED5-A5CA-8D46DADC3150}" type="sib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4" custScaleX="100058" custScaleY="179241"/>
      <dgm:spPr/>
    </dgm:pt>
    <dgm:pt modelId="{187D4E8C-5C91-4D00-870C-2C45D4EA263C}" type="pres">
      <dgm:prSet presAssocID="{B4F1B46E-22B2-4721-950C-8704487586DC}" presName="firstChildTx" presStyleLbl="bgAccFollowNode1" presStyleIdx="0" presStyleCnt="4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/>
      <dgm:spPr/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1" presStyleCnt="4"/>
      <dgm:spPr/>
    </dgm:pt>
    <dgm:pt modelId="{10C9E3CF-3A8F-4100-8ACD-91E2373197A2}" type="pres">
      <dgm:prSet presAssocID="{F2881FB1-6580-4F21-A283-BFAA6F91D5D2}" presName="firstChildTx" presStyleLbl="bgAccFollowNode1" presStyleIdx="1" presStyleCnt="4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/>
      <dgm:spPr/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2" presStyleCnt="4"/>
      <dgm:spPr/>
    </dgm:pt>
    <dgm:pt modelId="{F8977219-728E-448F-AE8B-46B14F4F17DE}" type="pres">
      <dgm:prSet presAssocID="{6352CA33-6755-44BE-808F-400DA4CF80A7}" presName="firstChildTx" presStyleLbl="bgAccFollowNode1" presStyleIdx="2" presStyleCnt="4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/>
      <dgm:spPr/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3" presStyleCnt="4"/>
      <dgm:spPr/>
    </dgm:pt>
    <dgm:pt modelId="{5B88A17E-EFF5-4A04-9CC9-D2131DA9ECCC}" type="pres">
      <dgm:prSet presAssocID="{7FCE83D9-631B-4420-BBFC-CA0AFA59F747}" presName="firstChildTx" presStyleLbl="bgAccFollowNode1" presStyleIdx="3" presStyleCnt="4">
        <dgm:presLayoutVars>
          <dgm:bulletEnabled val="1"/>
        </dgm:presLayoutVars>
      </dgm:prSet>
      <dgm:spPr/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</dgm:pt>
  </dgm:ptLst>
  <dgm:cxnLst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705483" y="1269419"/>
          <a:ext cx="1316878" cy="15725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rtlCol="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0" dirty="0"/>
            <a:t>OTORGAR IMPORTANCIA AL DOCUMENTO HISTÓRICO (CLASIFICAR Y ORDENAR)</a:t>
          </a:r>
        </a:p>
      </dsp:txBody>
      <dsp:txXfrm>
        <a:off x="916184" y="1269419"/>
        <a:ext cx="1106178" cy="1572553"/>
      </dsp:txXfrm>
    </dsp:sp>
    <dsp:sp modelId="{FC7ED273-8CFD-43C2-9C05-44FADF3E0637}">
      <dsp:nvSpPr>
        <dsp:cNvPr id="0" name=""/>
        <dsp:cNvSpPr/>
      </dsp:nvSpPr>
      <dsp:spPr>
        <a:xfrm>
          <a:off x="5488" y="918659"/>
          <a:ext cx="876901" cy="876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noProof="0" dirty="0"/>
            <a:t>1</a:t>
          </a:r>
        </a:p>
      </dsp:txBody>
      <dsp:txXfrm>
        <a:off x="133907" y="1047078"/>
        <a:ext cx="620063" cy="620063"/>
      </dsp:txXfrm>
    </dsp:sp>
    <dsp:sp modelId="{F660F4B9-35DB-4256-A868-A35C6DCCF6B2}">
      <dsp:nvSpPr>
        <dsp:cNvPr id="0" name=""/>
        <dsp:cNvSpPr/>
      </dsp:nvSpPr>
      <dsp:spPr>
        <a:xfrm>
          <a:off x="2899264" y="1269419"/>
          <a:ext cx="1315352" cy="8773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rtlCol="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0" dirty="0"/>
            <a:t>ELIMINAR METALES (GRAPAS, CLIP, LIGAS, ETC.).</a:t>
          </a:r>
        </a:p>
      </dsp:txBody>
      <dsp:txXfrm>
        <a:off x="3109720" y="1269419"/>
        <a:ext cx="1104895" cy="877340"/>
      </dsp:txXfrm>
    </dsp:sp>
    <dsp:sp modelId="{FD776C1E-557E-4553-9447-49B69EEC7907}">
      <dsp:nvSpPr>
        <dsp:cNvPr id="0" name=""/>
        <dsp:cNvSpPr/>
      </dsp:nvSpPr>
      <dsp:spPr>
        <a:xfrm>
          <a:off x="2197742" y="918659"/>
          <a:ext cx="876901" cy="876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noProof="0" dirty="0"/>
            <a:t>2</a:t>
          </a:r>
        </a:p>
      </dsp:txBody>
      <dsp:txXfrm>
        <a:off x="2326161" y="1047078"/>
        <a:ext cx="620063" cy="620063"/>
      </dsp:txXfrm>
    </dsp:sp>
    <dsp:sp modelId="{AD2806AC-6A03-4F05-9F4D-F72EA0E56FBF}">
      <dsp:nvSpPr>
        <dsp:cNvPr id="0" name=""/>
        <dsp:cNvSpPr/>
      </dsp:nvSpPr>
      <dsp:spPr>
        <a:xfrm>
          <a:off x="5091518" y="1269419"/>
          <a:ext cx="1315352" cy="8773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rtlCol="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noProof="0" dirty="0"/>
            <a:t>HUMEDAD (18° - 20°) IDEAL</a:t>
          </a:r>
        </a:p>
      </dsp:txBody>
      <dsp:txXfrm>
        <a:off x="5301974" y="1269419"/>
        <a:ext cx="1104895" cy="877340"/>
      </dsp:txXfrm>
    </dsp:sp>
    <dsp:sp modelId="{89E6DA6E-7A23-44BD-8A99-378091FF741D}">
      <dsp:nvSpPr>
        <dsp:cNvPr id="0" name=""/>
        <dsp:cNvSpPr/>
      </dsp:nvSpPr>
      <dsp:spPr>
        <a:xfrm>
          <a:off x="4389996" y="918659"/>
          <a:ext cx="876901" cy="876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noProof="0" dirty="0"/>
            <a:t>3</a:t>
          </a:r>
        </a:p>
      </dsp:txBody>
      <dsp:txXfrm>
        <a:off x="4518415" y="1047078"/>
        <a:ext cx="620063" cy="620063"/>
      </dsp:txXfrm>
    </dsp:sp>
    <dsp:sp modelId="{402C2C77-A32C-4D99-9940-12535E1181F2}">
      <dsp:nvSpPr>
        <dsp:cNvPr id="0" name=""/>
        <dsp:cNvSpPr/>
      </dsp:nvSpPr>
      <dsp:spPr>
        <a:xfrm>
          <a:off x="7283771" y="1269419"/>
          <a:ext cx="1315352" cy="8773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rtlCol="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noProof="0" dirty="0"/>
            <a:t>CALOR (LUZ) DIRECTA E INDIRECTA</a:t>
          </a:r>
        </a:p>
      </dsp:txBody>
      <dsp:txXfrm>
        <a:off x="7494228" y="1269419"/>
        <a:ext cx="1104895" cy="877340"/>
      </dsp:txXfrm>
    </dsp:sp>
    <dsp:sp modelId="{7453D9C8-CD6E-4AA4-8A19-7F6F667528F0}">
      <dsp:nvSpPr>
        <dsp:cNvPr id="0" name=""/>
        <dsp:cNvSpPr/>
      </dsp:nvSpPr>
      <dsp:spPr>
        <a:xfrm>
          <a:off x="6582250" y="918659"/>
          <a:ext cx="876901" cy="876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noProof="0" dirty="0"/>
            <a:t>4</a:t>
          </a:r>
        </a:p>
      </dsp:txBody>
      <dsp:txXfrm>
        <a:off x="6710669" y="1047078"/>
        <a:ext cx="620063" cy="620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06/09/2022</a:t>
            </a:fld>
            <a:r>
              <a:rPr lang="es-ES" dirty="0"/>
              <a:t>​</a:t>
            </a: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06/09/2022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917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2403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9575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033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611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5709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52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54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7514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575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7668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4867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7446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206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934A2FF8-4559-4149-8B79-D85ED6F0B853}" type="datetime1">
              <a:rPr lang="es-ES" smtClean="0"/>
              <a:pPr/>
              <a:t>06/09/2022</a:t>
            </a:fld>
            <a:r>
              <a:rPr lang="es-ES" dirty="0"/>
              <a:t>​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99FE88BC-BA9C-41DB-8175-8FC1D1B95355}" type="datetime1">
              <a:rPr lang="es-ES" smtClean="0"/>
              <a:pPr/>
              <a:t>06/09/2022</a:t>
            </a:fld>
            <a:r>
              <a:rPr lang="es-ES" dirty="0"/>
              <a:t>​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7776A268-E945-41BF-9F85-D7A3B8400346}" type="datetime1">
              <a:rPr lang="es-ES" smtClean="0"/>
              <a:pPr/>
              <a:t>06/09/2022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CEC05348-D021-422A-8D9F-89EEB8C0F442}" type="datetime1">
              <a:rPr lang="es-ES" smtClean="0"/>
              <a:pPr/>
              <a:t>06/09/2022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4F43DC-6EDA-4D74-8B4D-EE036F982A34}" type="datetime1">
              <a:rPr lang="es-ES" smtClean="0"/>
              <a:pPr/>
              <a:t>06/09/2022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180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180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9" name="Texto de instrucciones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es-ES" sz="1200" b="1" i="1" noProof="0" dirty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es-ES" sz="1200" i="1" noProof="0" dirty="0">
                <a:latin typeface="Arial" pitchFamily="34" charset="0"/>
                <a:cs typeface="Arial" pitchFamily="34" charset="0"/>
              </a:rPr>
              <a:t>Para cambiar la imagen de esta diapositiva, seleccione la imagen y elimínela. Después, haga clic en el icono Imágenes del marcador de posición para insertar su propia imagen.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sz="1800"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85DCDB-4A77-4170-9E07-5F1D7C0A0A5B}" type="datetime1">
              <a:rPr lang="es-ES" smtClean="0"/>
              <a:pPr/>
              <a:t>06/09/2022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C6D8C4-ADF9-42A1-9ABC-C61A9E9D2D08}" type="datetime1">
              <a:rPr lang="es-ES" smtClean="0"/>
              <a:pPr/>
              <a:t>06/09/2022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5B79CF11-FD05-4F88-8EC3-5D4F176B79FC}" type="datetime1">
              <a:rPr lang="es-ES" smtClean="0"/>
              <a:pPr/>
              <a:t>06/09/2022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FEAFC309-1B63-44A4-A9FC-29FA1501E26B}" type="datetime1">
              <a:rPr lang="es-ES" smtClean="0"/>
              <a:pPr/>
              <a:t>06/09/2022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850802-155D-414A-A9FD-662B6F0E4656}" type="datetime1">
              <a:rPr lang="es-ES" smtClean="0"/>
              <a:pPr/>
              <a:t>06/09/2022</a:t>
            </a:fld>
            <a:r>
              <a:rPr lang="es-ES" dirty="0"/>
              <a:t>​</a:t>
            </a:r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5146D9C0-42AF-411F-B87E-5CF0AD6A3E2D}" type="datetime1">
              <a:rPr lang="es-ES" smtClean="0"/>
              <a:pPr/>
              <a:t>06/09/2022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B0EBC17-0101-4DBA-89EA-55E7A4727CA3}" type="datetime1">
              <a:rPr lang="es-ES" noProof="0" smtClean="0"/>
              <a:pPr/>
              <a:t>06/09/2022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0" y="2485279"/>
            <a:ext cx="5370490" cy="2219691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es-ES" sz="3200" dirty="0"/>
              <a:t>Curso – taller</a:t>
            </a:r>
            <a:br>
              <a:rPr lang="es-ES" sz="3200" dirty="0"/>
            </a:br>
            <a:r>
              <a:rPr lang="es-ES" sz="3200" dirty="0"/>
              <a:t>prevención, mantenimiento y restauración de documentos históricos </a:t>
            </a:r>
          </a:p>
        </p:txBody>
      </p:sp>
      <p:pic>
        <p:nvPicPr>
          <p:cNvPr id="3" name="Marcador de posición de imagen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9" r="12859"/>
          <a:stretch>
            <a:fillRect/>
          </a:stretch>
        </p:blipFill>
        <p:spPr/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51E68965-3750-0F58-DB4B-273D28D04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95472" y="965917"/>
            <a:ext cx="6928834" cy="4636395"/>
          </a:xfrm>
        </p:spPr>
        <p:txBody>
          <a:bodyPr rtlCol="0">
            <a:noAutofit/>
          </a:bodyPr>
          <a:lstStyle/>
          <a:p>
            <a:pPr algn="ctr"/>
            <a:br>
              <a:rPr lang="es-ES" sz="2400" dirty="0"/>
            </a:br>
            <a:br>
              <a:rPr lang="es-ES" sz="2400" dirty="0"/>
            </a:br>
            <a:br>
              <a:rPr lang="es-ES" sz="2400" dirty="0"/>
            </a:br>
            <a:r>
              <a:rPr lang="es-ES" sz="3000" dirty="0"/>
              <a:t>CONSERVADOR – RESTAURADOR</a:t>
            </a:r>
            <a:br>
              <a:rPr lang="es-ES" sz="2400" dirty="0"/>
            </a:br>
            <a:br>
              <a:rPr lang="es-ES" sz="2400" dirty="0"/>
            </a:br>
            <a:r>
              <a:rPr lang="es-ES" sz="2400" dirty="0"/>
              <a:t>PROFESIONAL QUE TIENE EL ENTRENAMIENTO, CONOCIMIENTO, LAS HABILIDADES, LA EXPERIENCIA Y LA COMPRENSIÓN PARA ACTUAR CON EL OBJETIVO DE CONSERVAR EL PATRIMONIO HISTÓRICO CULTURAL PARA EL FUTURO. CONTRIBUYE A LA PERCEPCIÓN Y A LA APRECIACIÓN DEL PATRIMONIO TANGIBLE DOCUMENTAL.</a:t>
            </a:r>
            <a:br>
              <a:rPr lang="es-MX" sz="2400" dirty="0"/>
            </a:br>
            <a:br>
              <a:rPr lang="es-ES" sz="2400" dirty="0"/>
            </a:br>
            <a:br>
              <a:rPr lang="es-ES" sz="2400" dirty="0"/>
            </a:b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2601533"/>
            <a:ext cx="2575775" cy="171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3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2583" y="1056068"/>
            <a:ext cx="8461417" cy="4636395"/>
          </a:xfrm>
        </p:spPr>
        <p:txBody>
          <a:bodyPr rtlCol="0">
            <a:normAutofit/>
          </a:bodyPr>
          <a:lstStyle/>
          <a:p>
            <a:pPr algn="ctr"/>
            <a:r>
              <a:rPr lang="es-MX" sz="4000" dirty="0"/>
              <a:t>PLAN O PROPUESTA</a:t>
            </a:r>
            <a:br>
              <a:rPr lang="es-MX" sz="4000" dirty="0"/>
            </a:br>
            <a:br>
              <a:rPr lang="es-MX" sz="4000" dirty="0"/>
            </a:br>
            <a:r>
              <a:rPr lang="es-MX" sz="3800" dirty="0"/>
              <a:t>CONSERVACIÓN:</a:t>
            </a:r>
            <a:br>
              <a:rPr lang="es-MX" sz="3800" dirty="0"/>
            </a:br>
            <a:r>
              <a:rPr lang="es-MX" sz="3800" dirty="0"/>
              <a:t> ESTABILIZA SUELO FÍSICO</a:t>
            </a:r>
            <a:br>
              <a:rPr lang="es-MX" sz="3800" dirty="0"/>
            </a:br>
            <a:br>
              <a:rPr lang="es-MX" sz="3800" dirty="0"/>
            </a:br>
            <a:r>
              <a:rPr lang="es-MX" sz="3800" dirty="0"/>
              <a:t>PREVENCIÓN – INDIRECTO</a:t>
            </a:r>
            <a:br>
              <a:rPr lang="es-MX" sz="3800" dirty="0"/>
            </a:br>
            <a:r>
              <a:rPr lang="es-MX" sz="3800" dirty="0"/>
              <a:t>RESTAURACIÓN - DIRECTO</a:t>
            </a:r>
            <a:endParaRPr lang="es-ES" sz="3800" dirty="0"/>
          </a:p>
        </p:txBody>
      </p:sp>
    </p:spTree>
    <p:extLst>
      <p:ext uri="{BB962C8B-B14F-4D97-AF65-F5344CB8AC3E}">
        <p14:creationId xmlns:p14="http://schemas.microsoft.com/office/powerpoint/2010/main" val="57415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4553" y="1159100"/>
            <a:ext cx="8139448" cy="4636395"/>
          </a:xfrm>
        </p:spPr>
        <p:txBody>
          <a:bodyPr rtlCol="0">
            <a:normAutofit/>
          </a:bodyPr>
          <a:lstStyle/>
          <a:p>
            <a:pPr algn="ctr"/>
            <a:r>
              <a:rPr lang="es-MX" sz="4000" dirty="0"/>
              <a:t>valor COMERCIAL </a:t>
            </a:r>
            <a:br>
              <a:rPr lang="es-MX" sz="4000" dirty="0"/>
            </a:br>
            <a:r>
              <a:rPr lang="es-MX" sz="4000" dirty="0"/>
              <a:t>VS</a:t>
            </a:r>
            <a:br>
              <a:rPr lang="es-MX" sz="4000" dirty="0"/>
            </a:br>
            <a:r>
              <a:rPr lang="es-MX" sz="4000" dirty="0"/>
              <a:t> VALOR HISTÓRICO</a:t>
            </a:r>
            <a:br>
              <a:rPr lang="es-MX" sz="4000" dirty="0"/>
            </a:br>
            <a:br>
              <a:rPr lang="es-MX" sz="4000" dirty="0"/>
            </a:br>
            <a:r>
              <a:rPr lang="es-MX" sz="4000" dirty="0"/>
              <a:t>PENSAMIENTO ÉTICO ACTUAL</a:t>
            </a:r>
            <a:br>
              <a:rPr lang="es-MX" sz="4000" dirty="0"/>
            </a:br>
            <a:r>
              <a:rPr lang="es-MX" sz="4000" dirty="0"/>
              <a:t>visión y misión</a:t>
            </a:r>
            <a:endParaRPr lang="es-ES" sz="3800" dirty="0"/>
          </a:p>
        </p:txBody>
      </p:sp>
    </p:spTree>
    <p:extLst>
      <p:ext uri="{BB962C8B-B14F-4D97-AF65-F5344CB8AC3E}">
        <p14:creationId xmlns:p14="http://schemas.microsoft.com/office/powerpoint/2010/main" val="2410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00769"/>
            <a:ext cx="9169760" cy="4456088"/>
          </a:xfrm>
        </p:spPr>
        <p:txBody>
          <a:bodyPr rtlCol="0">
            <a:noAutofit/>
          </a:bodyPr>
          <a:lstStyle/>
          <a:p>
            <a:pPr algn="ctr"/>
            <a:r>
              <a:rPr lang="es-MX" sz="4000" dirty="0"/>
              <a:t>Este oficio o profesión resalta cada vez mas, por el interés en los archivos y fototecas.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39419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00769"/>
            <a:ext cx="9169760" cy="4456088"/>
          </a:xfrm>
        </p:spPr>
        <p:txBody>
          <a:bodyPr rtlCol="0">
            <a:noAutofit/>
          </a:bodyPr>
          <a:lstStyle/>
          <a:p>
            <a:pPr algn="ctr"/>
            <a:r>
              <a:rPr lang="es-MX" sz="4000" dirty="0"/>
              <a:t>Por su atención</a:t>
            </a:r>
            <a:br>
              <a:rPr lang="es-MX" sz="4000" dirty="0"/>
            </a:br>
            <a:r>
              <a:rPr lang="es-MX" sz="4000" dirty="0"/>
              <a:t>¡muchas gracias!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55114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3650" y="695459"/>
            <a:ext cx="6928834" cy="1511010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4000" dirty="0"/>
              <a:t>HISTORIA DEL PAPEL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267" y="1709065"/>
            <a:ext cx="59436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3650" y="695459"/>
            <a:ext cx="6928834" cy="1511010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3800" dirty="0"/>
              <a:t>Documento y fotografía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10028" b="9183"/>
          <a:stretch/>
        </p:blipFill>
        <p:spPr>
          <a:xfrm>
            <a:off x="2275888" y="1880316"/>
            <a:ext cx="6704358" cy="35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4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3650" y="965917"/>
            <a:ext cx="6928834" cy="4636395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es-ES" sz="4000" dirty="0"/>
            </a:br>
            <a:br>
              <a:rPr lang="es-ES" sz="4000" dirty="0"/>
            </a:br>
            <a:br>
              <a:rPr lang="es-ES" sz="4000" dirty="0"/>
            </a:br>
            <a:r>
              <a:rPr lang="es-ES" dirty="0"/>
              <a:t>¿Quién fue PRIMERO?</a:t>
            </a:r>
            <a:br>
              <a:rPr lang="es-ES" dirty="0"/>
            </a:br>
            <a:br>
              <a:rPr lang="es-ES" dirty="0"/>
            </a:br>
            <a:r>
              <a:rPr lang="es-ES" dirty="0"/>
              <a:t>- </a:t>
            </a:r>
            <a:r>
              <a:rPr lang="es-MX" dirty="0"/>
              <a:t>Preservación</a:t>
            </a:r>
            <a:br>
              <a:rPr lang="es-MX" dirty="0"/>
            </a:br>
            <a:br>
              <a:rPr lang="es-MX" dirty="0"/>
            </a:br>
            <a:r>
              <a:rPr lang="es-MX" dirty="0"/>
              <a:t>- Prevención</a:t>
            </a:r>
            <a:br>
              <a:rPr lang="es-MX" dirty="0"/>
            </a:br>
            <a:br>
              <a:rPr lang="es-MX" dirty="0"/>
            </a:br>
            <a:r>
              <a:rPr lang="es-MX" dirty="0"/>
              <a:t>- Restauración</a:t>
            </a:r>
            <a:br>
              <a:rPr lang="es-MX" sz="4000" dirty="0"/>
            </a:br>
            <a:br>
              <a:rPr lang="es-ES" sz="4000" dirty="0"/>
            </a:br>
            <a:br>
              <a:rPr lang="es-ES" sz="4000" dirty="0"/>
            </a:b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50510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dirty="0"/>
              <a:t>PASOS PARA CONSERVAR UN DOCUMENTO DE SOPORTE - PAPEL</a:t>
            </a:r>
          </a:p>
        </p:txBody>
      </p:sp>
      <p:graphicFrame>
        <p:nvGraphicFramePr>
          <p:cNvPr id="4" name="Marcador de posición de contenido 3" descr="Lista apilada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64192"/>
              </p:ext>
            </p:extLst>
          </p:nvPr>
        </p:nvGraphicFramePr>
        <p:xfrm>
          <a:off x="154547" y="2047741"/>
          <a:ext cx="8603087" cy="3760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3499" y="695458"/>
            <a:ext cx="7070501" cy="2163652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3400" dirty="0"/>
              <a:t>LUGARES NO ADECUADOS PARA DOCUMENTOS HISTÓRICOS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71" y="2240709"/>
            <a:ext cx="4545956" cy="340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0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3499" y="888643"/>
            <a:ext cx="7070501" cy="1957590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3400" dirty="0"/>
              <a:t>LUCES DÁÑINAS </a:t>
            </a:r>
            <a:br>
              <a:rPr lang="es-ES" sz="3400" dirty="0"/>
            </a:br>
            <a:r>
              <a:rPr lang="es-ES" sz="3400" dirty="0"/>
              <a:t>ULTRAVIOLETAS – SOL</a:t>
            </a:r>
            <a:br>
              <a:rPr lang="es-ES" sz="3400" dirty="0"/>
            </a:br>
            <a:r>
              <a:rPr lang="es-ES" sz="3400" dirty="0"/>
              <a:t>FLUORECENTES O HALÓGENAS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9" y="2859110"/>
            <a:ext cx="3808188" cy="25341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28" y="2859110"/>
            <a:ext cx="3801265" cy="253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1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3499" y="850006"/>
            <a:ext cx="7070501" cy="2163652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3000" dirty="0"/>
              <a:t>DIGITALIZACIÓN</a:t>
            </a:r>
            <a:br>
              <a:rPr lang="es-ES" sz="3000" dirty="0"/>
            </a:br>
            <a:r>
              <a:rPr lang="es-ES" sz="3000" dirty="0"/>
              <a:t>ÚLTIMO PASO PARA NO MANIPULAR Y PODER CONSULTAR TODO DOCUMENTO EN LÍNEA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918" y="2762518"/>
            <a:ext cx="3863661" cy="289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3499" y="695458"/>
            <a:ext cx="7070501" cy="2163652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3400" dirty="0"/>
              <a:t>LAS PEORES PLAGAS PARA UN DOCUMENTO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799" y="2209598"/>
            <a:ext cx="5295900" cy="352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académica 16 ×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4_TF03431380_TF03431380.potx" id="{9C759DF4-5D22-4947-AC84-0622EEA47A41}" vid="{3C637098-65C7-40E1-B206-DD97FD8DB6F6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4873beb7-5857-4685-be1f-d57550cc96cc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académica, diseño de cinta y raya diplomática (panorámica)</Template>
  <TotalTime>0</TotalTime>
  <Words>259</Words>
  <Application>Microsoft Office PowerPoint</Application>
  <PresentationFormat>Presentación en pantalla (4:3)</PresentationFormat>
  <Paragraphs>36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Euphemia</vt:lpstr>
      <vt:lpstr>Plantagenet Cherokee</vt:lpstr>
      <vt:lpstr>Wingdings</vt:lpstr>
      <vt:lpstr>Literatura académica 16 × 9</vt:lpstr>
      <vt:lpstr>Curso – taller prevención, mantenimiento y restauración de documentos históricos </vt:lpstr>
      <vt:lpstr>HISTORIA DEL PAPEL</vt:lpstr>
      <vt:lpstr>Documento y fotografía</vt:lpstr>
      <vt:lpstr>   ¿Quién fue PRIMERO?  - Preservación  - Prevención  - Restauración   </vt:lpstr>
      <vt:lpstr>PASOS PARA CONSERVAR UN DOCUMENTO DE SOPORTE - PAPEL</vt:lpstr>
      <vt:lpstr>LUGARES NO ADECUADOS PARA DOCUMENTOS HISTÓRICOS</vt:lpstr>
      <vt:lpstr>LUCES DÁÑINAS  ULTRAVIOLETAS – SOL FLUORECENTES O HALÓGENAS</vt:lpstr>
      <vt:lpstr>DIGITALIZACIÓN ÚLTIMO PASO PARA NO MANIPULAR Y PODER CONSULTAR TODO DOCUMENTO EN LÍNEA</vt:lpstr>
      <vt:lpstr>LAS PEORES PLAGAS PARA UN DOCUMENTO</vt:lpstr>
      <vt:lpstr>   CONSERVADOR – RESTAURADOR  PROFESIONAL QUE TIENE EL ENTRENAMIENTO, CONOCIMIENTO, LAS HABILIDADES, LA EXPERIENCIA Y LA COMPRENSIÓN PARA ACTUAR CON EL OBJETIVO DE CONSERVAR EL PATRIMONIO HISTÓRICO CULTURAL PARA EL FUTURO. CONTRIBUYE A LA PERCEPCIÓN Y A LA APRECIACIÓN DEL PATRIMONIO TANGIBLE DOCUMENTAL.   </vt:lpstr>
      <vt:lpstr>PLAN O PROPUESTA  CONSERVACIÓN:  ESTABILIZA SUELO FÍSICO  PREVENCIÓN – INDIRECTO RESTAURACIÓN - DIRECTO</vt:lpstr>
      <vt:lpstr>valor COMERCIAL  VS  VALOR HISTÓRICO  PENSAMIENTO ÉTICO ACTUAL visión y misión</vt:lpstr>
      <vt:lpstr>Este oficio o profesión resalta cada vez mas, por el interés en los archivos y fototecas.</vt:lpstr>
      <vt:lpstr>Por su atención ¡muchas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2019-12-13T18:26:06Z</dcterms:created>
  <dcterms:modified xsi:type="dcterms:W3CDTF">2022-09-06T20:38:59Z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